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4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93" r:id="rId4"/>
    <p:sldId id="295" r:id="rId5"/>
    <p:sldId id="291" r:id="rId6"/>
    <p:sldId id="292" r:id="rId7"/>
    <p:sldId id="294" r:id="rId8"/>
  </p:sldIdLst>
  <p:sldSz cx="12192000" cy="6858000"/>
  <p:notesSz cx="6805613" cy="99441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Mota" initials="SM" lastIdx="4" clrIdx="0">
    <p:extLst>
      <p:ext uri="{19B8F6BF-5375-455C-9EA6-DF929625EA0E}">
        <p15:presenceInfo xmlns:p15="http://schemas.microsoft.com/office/powerpoint/2012/main" userId="35db29eca4358da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Destaqu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0353" autoAdjust="0"/>
  </p:normalViewPr>
  <p:slideViewPr>
    <p:cSldViewPr snapToGrid="0">
      <p:cViewPr varScale="1">
        <p:scale>
          <a:sx n="64" d="100"/>
          <a:sy n="64" d="100"/>
        </p:scale>
        <p:origin x="90" y="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67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6" cy="498476"/>
          </a:xfrm>
          <a:prstGeom prst="rect">
            <a:avLst/>
          </a:prstGeom>
        </p:spPr>
        <p:txBody>
          <a:bodyPr vert="horz" lIns="87519" tIns="43759" rIns="87519" bIns="43759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54451" y="1"/>
            <a:ext cx="2949576" cy="498476"/>
          </a:xfrm>
          <a:prstGeom prst="rect">
            <a:avLst/>
          </a:prstGeom>
        </p:spPr>
        <p:txBody>
          <a:bodyPr vert="horz" lIns="87519" tIns="43759" rIns="87519" bIns="43759" rtlCol="0"/>
          <a:lstStyle>
            <a:lvl1pPr algn="r">
              <a:defRPr sz="1200"/>
            </a:lvl1pPr>
          </a:lstStyle>
          <a:p>
            <a:fld id="{855C7E0A-6C8E-4DFA-BF42-4FE25EE55B9E}" type="datetimeFigureOut">
              <a:rPr lang="pt-PT" smtClean="0"/>
              <a:pPr/>
              <a:t>29/11/2019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1" y="9445626"/>
            <a:ext cx="2949576" cy="498476"/>
          </a:xfrm>
          <a:prstGeom prst="rect">
            <a:avLst/>
          </a:prstGeom>
        </p:spPr>
        <p:txBody>
          <a:bodyPr vert="horz" lIns="87519" tIns="43759" rIns="87519" bIns="43759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54451" y="9445626"/>
            <a:ext cx="2949576" cy="498476"/>
          </a:xfrm>
          <a:prstGeom prst="rect">
            <a:avLst/>
          </a:prstGeom>
        </p:spPr>
        <p:txBody>
          <a:bodyPr vert="horz" lIns="87519" tIns="43759" rIns="87519" bIns="43759" rtlCol="0" anchor="b"/>
          <a:lstStyle>
            <a:lvl1pPr algn="r">
              <a:defRPr sz="1200"/>
            </a:lvl1pPr>
          </a:lstStyle>
          <a:p>
            <a:fld id="{1042DEB5-EBCC-4DFF-9B43-B95C58520F5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72453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8933"/>
          </a:xfrm>
          <a:prstGeom prst="rect">
            <a:avLst/>
          </a:prstGeom>
        </p:spPr>
        <p:txBody>
          <a:bodyPr vert="horz" lIns="87519" tIns="43759" rIns="87519" bIns="43759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54941" y="0"/>
            <a:ext cx="2949099" cy="498933"/>
          </a:xfrm>
          <a:prstGeom prst="rect">
            <a:avLst/>
          </a:prstGeom>
        </p:spPr>
        <p:txBody>
          <a:bodyPr vert="horz" lIns="87519" tIns="43759" rIns="87519" bIns="43759" rtlCol="0"/>
          <a:lstStyle>
            <a:lvl1pPr algn="r">
              <a:defRPr sz="1200"/>
            </a:lvl1pPr>
          </a:lstStyle>
          <a:p>
            <a:fld id="{85231E5D-016F-4943-9CEF-90819ACD9729}" type="datetimeFigureOut">
              <a:rPr lang="pt-PT" smtClean="0"/>
              <a:pPr/>
              <a:t>29/11/2019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519" tIns="43759" rIns="87519" bIns="43759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87519" tIns="43759" rIns="87519" bIns="43759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1" y="9445172"/>
            <a:ext cx="2949099" cy="498932"/>
          </a:xfrm>
          <a:prstGeom prst="rect">
            <a:avLst/>
          </a:prstGeom>
        </p:spPr>
        <p:txBody>
          <a:bodyPr vert="horz" lIns="87519" tIns="43759" rIns="87519" bIns="43759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54941" y="9445172"/>
            <a:ext cx="2949099" cy="498932"/>
          </a:xfrm>
          <a:prstGeom prst="rect">
            <a:avLst/>
          </a:prstGeom>
        </p:spPr>
        <p:txBody>
          <a:bodyPr vert="horz" lIns="87519" tIns="43759" rIns="87519" bIns="43759" rtlCol="0" anchor="b"/>
          <a:lstStyle>
            <a:lvl1pPr algn="r">
              <a:defRPr sz="1200"/>
            </a:lvl1pPr>
          </a:lstStyle>
          <a:p>
            <a:fld id="{508CF19F-B05B-4AD3-B968-B2C75FCAA7D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50975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CF19F-B05B-4AD3-B968-B2C75FCAA7D7}" type="slidenum">
              <a:rPr lang="pt-PT" smtClean="0"/>
              <a:pPr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41643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CF19F-B05B-4AD3-B968-B2C75FCAA7D7}" type="slidenum">
              <a:rPr lang="pt-PT" smtClean="0"/>
              <a:pPr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4723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CF19F-B05B-4AD3-B968-B2C75FCAA7D7}" type="slidenum">
              <a:rPr lang="pt-PT" smtClean="0"/>
              <a:pPr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2514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CF19F-B05B-4AD3-B968-B2C75FCAA7D7}" type="slidenum">
              <a:rPr lang="pt-PT" smtClean="0"/>
              <a:pPr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1615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CF19F-B05B-4AD3-B968-B2C75FCAA7D7}" type="slidenum">
              <a:rPr lang="pt-PT" smtClean="0"/>
              <a:pPr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426557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CF19F-B05B-4AD3-B968-B2C75FCAA7D7}" type="slidenum">
              <a:rPr lang="pt-PT" smtClean="0"/>
              <a:pPr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49024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CF19F-B05B-4AD3-B968-B2C75FCAA7D7}" type="slidenum">
              <a:rPr lang="pt-PT" smtClean="0"/>
              <a:pPr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8795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do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468-16A9-4A18-8B75-B43D100D3237}" type="datetime1">
              <a:rPr lang="pt-PT" smtClean="0"/>
              <a:pPr/>
              <a:t>29/11/2019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89056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F781-71F5-4129-8499-9DCB7AEBBBB7}" type="datetime1">
              <a:rPr lang="pt-PT" smtClean="0"/>
              <a:pPr/>
              <a:t>29/11/2019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12597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4D01-C823-467D-9C17-B499EBC6BB89}" type="datetime1">
              <a:rPr lang="pt-PT" smtClean="0"/>
              <a:pPr/>
              <a:t>29/11/2019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4997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DC235-AD45-425D-990E-D623B7613BD6}" type="datetime1">
              <a:rPr lang="pt-PT" smtClean="0"/>
              <a:pPr/>
              <a:t>29/11/2019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02690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 com 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779A2-A2E1-45B1-AA37-6E9D6C0AB824}" type="datetime1">
              <a:rPr lang="pt-PT" smtClean="0"/>
              <a:pPr/>
              <a:t>29/11/2019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97001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A790-89C0-4A48-A65D-C33712D0B397}" type="datetime1">
              <a:rPr lang="pt-PT" smtClean="0"/>
              <a:pPr/>
              <a:t>29/11/2019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1323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4A42A-F4D0-43C8-9D97-C80B9CC2A611}" type="datetime1">
              <a:rPr lang="pt-PT" smtClean="0"/>
              <a:pPr/>
              <a:t>29/11/2019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35550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D2B4-BF1A-4017-B259-A3AB5B266F34}" type="datetime1">
              <a:rPr lang="pt-PT" smtClean="0"/>
              <a:pPr/>
              <a:t>29/11/2019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7040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82105-C057-434B-B033-DDCA7B26378F}" type="datetime1">
              <a:rPr lang="pt-PT" smtClean="0"/>
              <a:pPr/>
              <a:t>29/11/2019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9065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63EF-9F43-4CE0-A14B-9F921CF76930}" type="datetime1">
              <a:rPr lang="pt-PT" smtClean="0"/>
              <a:pPr/>
              <a:t>29/11/2019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9200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7419-2DA5-4670-BC1F-2D8759895D98}" type="datetime1">
              <a:rPr lang="pt-PT" smtClean="0"/>
              <a:pPr/>
              <a:t>29/11/2019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60161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DBB9-10ED-49BF-BB45-6DD0F229D6E8}" type="datetime1">
              <a:rPr lang="pt-PT" smtClean="0"/>
              <a:pPr/>
              <a:t>29/11/2019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18749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17444-1121-46F8-B933-993D84A2DC94}" type="datetime1">
              <a:rPr lang="pt-PT" smtClean="0"/>
              <a:pPr/>
              <a:t>29/11/2019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93067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A779-622A-44A0-9C7E-94602689362D}" type="datetime1">
              <a:rPr lang="pt-PT" smtClean="0"/>
              <a:pPr/>
              <a:t>29/11/2019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99112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86CD8-865D-4757-8586-9C92B687C42D}" type="datetime1">
              <a:rPr lang="pt-PT" smtClean="0"/>
              <a:pPr/>
              <a:t>29/11/2019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08018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80A-71DE-4432-BA80-ADAA1D06B093}" type="datetime1">
              <a:rPr lang="pt-PT" smtClean="0"/>
              <a:pPr/>
              <a:t>29/11/2019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73598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74837-EEFC-431B-8856-EB1F0DC444C8}" type="datetime1">
              <a:rPr lang="pt-PT" smtClean="0"/>
              <a:pPr/>
              <a:t>29/11/2019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08647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O%20que%20&#233;%20o%20PIB_.mp4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talogo.anqep.gov.pt/programascp/CP_FC_Economia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PT" sz="2800" b="1" dirty="0"/>
              <a:t/>
            </a:r>
            <a:br>
              <a:rPr lang="pt-PT" sz="2800" b="1" dirty="0"/>
            </a:br>
            <a:r>
              <a:rPr lang="pt-PT" sz="2700" b="1" dirty="0"/>
              <a:t>Mestrado em Ensino de Economia e Contabilidade</a:t>
            </a:r>
            <a:endParaRPr lang="pt-PT" sz="27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89212" y="1669139"/>
            <a:ext cx="8915400" cy="482625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pt-PT" sz="1600" dirty="0"/>
          </a:p>
          <a:p>
            <a:pPr marL="0" indent="0" algn="ctr">
              <a:buNone/>
            </a:pPr>
            <a:r>
              <a:rPr lang="pt-PT" sz="2000" b="1" dirty="0"/>
              <a:t>Economia 10.º Ano</a:t>
            </a:r>
          </a:p>
          <a:p>
            <a:pPr marL="0" indent="0" algn="ctr">
              <a:buNone/>
            </a:pPr>
            <a:r>
              <a:rPr lang="pt-PT" sz="2000" dirty="0"/>
              <a:t>Ensino Profissional</a:t>
            </a:r>
          </a:p>
          <a:p>
            <a:pPr marL="0" indent="0" algn="ctr">
              <a:buNone/>
            </a:pPr>
            <a:endParaRPr lang="pt-PT" sz="1000" dirty="0"/>
          </a:p>
          <a:p>
            <a:pPr marL="0" indent="0" algn="ctr">
              <a:buNone/>
            </a:pPr>
            <a:r>
              <a:rPr lang="pt-PT" sz="2000" b="1" dirty="0"/>
              <a:t>DISCIPLINA: Novas Tecnologias no Ensino das Ciências Sociais</a:t>
            </a:r>
          </a:p>
          <a:p>
            <a:pPr marL="0" indent="0">
              <a:buNone/>
            </a:pPr>
            <a:endParaRPr lang="pt-PT" sz="1900" dirty="0"/>
          </a:p>
          <a:p>
            <a:pPr marL="0" indent="0" algn="ctr">
              <a:buNone/>
            </a:pPr>
            <a:r>
              <a:rPr lang="pt-PT" sz="2400" b="1" cap="small" dirty="0"/>
              <a:t>Vídeo em </a:t>
            </a:r>
            <a:r>
              <a:rPr lang="pt-PT" sz="2400" b="1" cap="small" dirty="0" smtClean="0"/>
              <a:t>Contexto Educativo</a:t>
            </a:r>
            <a:endParaRPr lang="pt-PT" sz="2400" b="1" cap="small" dirty="0"/>
          </a:p>
          <a:p>
            <a:pPr marL="0" indent="0" algn="ctr">
              <a:buNone/>
            </a:pPr>
            <a:endParaRPr lang="pt-PT" sz="1900" b="1" dirty="0"/>
          </a:p>
          <a:p>
            <a:pPr marL="0" indent="0" algn="ctr">
              <a:buNone/>
            </a:pPr>
            <a:r>
              <a:rPr lang="pt-PT" sz="1900" b="1" dirty="0"/>
              <a:t>Docente: </a:t>
            </a:r>
            <a:r>
              <a:rPr lang="pt-PT" sz="1900" dirty="0"/>
              <a:t>Professor Doutor Tomás Patrocínio</a:t>
            </a:r>
          </a:p>
          <a:p>
            <a:pPr marL="0" indent="0" algn="ctr">
              <a:buNone/>
            </a:pPr>
            <a:r>
              <a:rPr lang="pt-PT" sz="1900" b="1" dirty="0"/>
              <a:t>Discente: </a:t>
            </a:r>
            <a:r>
              <a:rPr lang="pt-PT" sz="1900" dirty="0"/>
              <a:t>Sandra Mota</a:t>
            </a:r>
          </a:p>
          <a:p>
            <a:pPr marL="0" indent="0">
              <a:buNone/>
            </a:pPr>
            <a:endParaRPr lang="pt-PT" dirty="0"/>
          </a:p>
          <a:p>
            <a:pPr marL="0" indent="0" algn="ctr">
              <a:buNone/>
            </a:pPr>
            <a:r>
              <a:rPr lang="pt-PT" sz="1600" dirty="0"/>
              <a:t>Lisboa, 28 de novembro de 2019</a:t>
            </a:r>
          </a:p>
          <a:p>
            <a:endParaRPr lang="pt-PT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797382E-403C-4E0A-ABD7-DA974343E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836" y="35552"/>
            <a:ext cx="2175060" cy="104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F4B1E94E-2A7D-4055-B985-640CBE7C9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41655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8704" y="573114"/>
            <a:ext cx="9262196" cy="142910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PT" sz="2700" b="1" dirty="0"/>
              <a:t>Economia 10.º Ano - Ensino Profissional</a:t>
            </a:r>
            <a:r>
              <a:rPr lang="pt-PT" sz="3200" b="1" dirty="0"/>
              <a:t/>
            </a:r>
            <a:br>
              <a:rPr lang="pt-PT" sz="3200" b="1" dirty="0"/>
            </a:br>
            <a:r>
              <a:rPr lang="pt-PT" sz="1800" b="1" dirty="0"/>
              <a:t>MÓDULO 2 – </a:t>
            </a:r>
            <a:r>
              <a:rPr lang="pt-PT" sz="1800" dirty="0"/>
              <a:t>Agentes Económicos e Atividades Económicas</a:t>
            </a:r>
            <a:br>
              <a:rPr lang="pt-PT" sz="1800" dirty="0"/>
            </a:br>
            <a:r>
              <a:rPr lang="pt-PT" sz="1800" b="1" dirty="0"/>
              <a:t>TEMA 2.3 – </a:t>
            </a:r>
            <a:r>
              <a:rPr lang="pt-PT" sz="1800" dirty="0"/>
              <a:t>Valor da produção nacional</a:t>
            </a:r>
            <a:r>
              <a:rPr lang="pt-PT" sz="2000" dirty="0"/>
              <a:t/>
            </a:r>
            <a:br>
              <a:rPr lang="pt-PT" sz="2000" dirty="0"/>
            </a:br>
            <a:r>
              <a:rPr lang="pt-PT" sz="2000" dirty="0"/>
              <a:t/>
            </a:r>
            <a:br>
              <a:rPr lang="pt-PT" sz="2000" dirty="0"/>
            </a:br>
            <a:r>
              <a:rPr lang="pt-PT" dirty="0"/>
              <a:t/>
            </a:r>
            <a:br>
              <a:rPr lang="pt-PT" dirty="0"/>
            </a:br>
            <a:r>
              <a:rPr lang="pt-PT" dirty="0"/>
              <a:t/>
            </a: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238704" y="2364828"/>
            <a:ext cx="9262196" cy="4083391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PT" sz="2000" b="1" dirty="0"/>
              <a:t>Conteúdos anteriormente abordados: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000" dirty="0"/>
              <a:t>Os agentes económicos;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000" dirty="0"/>
              <a:t>Noção de produção;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000" dirty="0"/>
              <a:t>Setores de atividade económica;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000" dirty="0"/>
              <a:t>Valor Acrescentado Bruto (VAB).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PT" sz="500" dirty="0"/>
          </a:p>
          <a:p>
            <a:pPr marL="0" indent="0">
              <a:lnSpc>
                <a:spcPct val="150000"/>
              </a:lnSpc>
              <a:buNone/>
            </a:pPr>
            <a:r>
              <a:rPr lang="pt-PT" sz="2000" b="1" dirty="0"/>
              <a:t>Conteúdo a abordar: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000" dirty="0"/>
              <a:t>Produto Interno Bruto (PIB).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PT" sz="2000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515BB8D-B060-45B8-8B71-6010D988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2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B1912A1-A6C3-4C05-986E-C06CA0326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836" y="35552"/>
            <a:ext cx="2175060" cy="104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1354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8704" y="305092"/>
            <a:ext cx="9262196" cy="142910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PT" sz="2700" b="1" dirty="0"/>
              <a:t>Economia 10.º Ano - Ensino Profissional</a:t>
            </a:r>
            <a:r>
              <a:rPr lang="pt-PT" sz="3200" b="1" dirty="0"/>
              <a:t/>
            </a:r>
            <a:br>
              <a:rPr lang="pt-PT" sz="3200" b="1" dirty="0"/>
            </a:br>
            <a:r>
              <a:rPr lang="pt-PT" sz="1800" b="1" dirty="0"/>
              <a:t>MÓDULO 2 – </a:t>
            </a:r>
            <a:r>
              <a:rPr lang="pt-PT" sz="1800" dirty="0"/>
              <a:t>Agentes Económicos e Atividades Económicas</a:t>
            </a:r>
            <a:br>
              <a:rPr lang="pt-PT" sz="1800" dirty="0"/>
            </a:br>
            <a:r>
              <a:rPr lang="pt-PT" sz="1800" b="1" dirty="0"/>
              <a:t>TEMA 2.3 – </a:t>
            </a:r>
            <a:r>
              <a:rPr lang="pt-PT" sz="1800" dirty="0"/>
              <a:t>Valor da produção nacional</a:t>
            </a:r>
            <a:r>
              <a:rPr lang="pt-PT" sz="2000" dirty="0"/>
              <a:t/>
            </a:r>
            <a:br>
              <a:rPr lang="pt-PT" sz="2000" dirty="0"/>
            </a:br>
            <a:r>
              <a:rPr lang="pt-PT" sz="2000" dirty="0"/>
              <a:t/>
            </a:r>
            <a:br>
              <a:rPr lang="pt-PT" sz="2000" dirty="0"/>
            </a:br>
            <a:r>
              <a:rPr lang="pt-PT" dirty="0"/>
              <a:t/>
            </a:r>
            <a:br>
              <a:rPr lang="pt-PT" dirty="0"/>
            </a:br>
            <a:r>
              <a:rPr lang="pt-PT" dirty="0"/>
              <a:t/>
            </a: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238704" y="2267712"/>
            <a:ext cx="9262196" cy="428519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PT" sz="2000" b="1" dirty="0"/>
              <a:t>Objetivo: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000" dirty="0"/>
              <a:t>Introduzir o conceito de Produto Interno Bruto, a partir do visionamento do vídeo “O que é o PIB?”.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PT" sz="20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000" dirty="0"/>
              <a:t>Entrega prévia, aos alunos, de um guião de exploração do vídeo, cujas questões colocadas se prendem com os objetivos a apreender com este conceito.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PT" sz="500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515BB8D-B060-45B8-8B71-6010D988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3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B1912A1-A6C3-4C05-986E-C06CA0326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836" y="35552"/>
            <a:ext cx="2175060" cy="104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4914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8704" y="305092"/>
            <a:ext cx="9262196" cy="142910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PT" sz="2700" b="1" dirty="0"/>
              <a:t>Economia 10.º Ano - Ensino Profissional</a:t>
            </a:r>
            <a:r>
              <a:rPr lang="pt-PT" sz="3200" b="1" dirty="0"/>
              <a:t/>
            </a:r>
            <a:br>
              <a:rPr lang="pt-PT" sz="3200" b="1" dirty="0"/>
            </a:br>
            <a:r>
              <a:rPr lang="pt-PT" sz="1800" b="1" dirty="0"/>
              <a:t>MÓDULO 2 – </a:t>
            </a:r>
            <a:r>
              <a:rPr lang="pt-PT" sz="1800" dirty="0"/>
              <a:t>Agentes Económicos e Atividades Económicas</a:t>
            </a:r>
            <a:br>
              <a:rPr lang="pt-PT" sz="1800" dirty="0"/>
            </a:br>
            <a:r>
              <a:rPr lang="pt-PT" sz="1800" b="1" dirty="0"/>
              <a:t>TEMA 2.3 – </a:t>
            </a:r>
            <a:r>
              <a:rPr lang="pt-PT" sz="1800" dirty="0"/>
              <a:t>Valor da produção nacional</a:t>
            </a:r>
            <a:r>
              <a:rPr lang="pt-PT" sz="2000" dirty="0"/>
              <a:t/>
            </a:r>
            <a:br>
              <a:rPr lang="pt-PT" sz="2000" dirty="0"/>
            </a:br>
            <a:r>
              <a:rPr lang="pt-PT" sz="2000" dirty="0"/>
              <a:t/>
            </a:r>
            <a:br>
              <a:rPr lang="pt-PT" sz="2000" dirty="0"/>
            </a:br>
            <a:r>
              <a:rPr lang="pt-PT" dirty="0"/>
              <a:t/>
            </a:r>
            <a:br>
              <a:rPr lang="pt-PT" dirty="0"/>
            </a:br>
            <a:r>
              <a:rPr lang="pt-PT" dirty="0"/>
              <a:t/>
            </a: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238704" y="1954912"/>
            <a:ext cx="9262196" cy="459799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PT" sz="2000" b="1" dirty="0"/>
              <a:t>Objetivos a apreender com o conceito “PIB”: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1700" dirty="0"/>
              <a:t>Reconhecer o significado do PIB;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1700" dirty="0"/>
              <a:t>Referir o que mede o PIB e em que situações é utilizado;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1700" dirty="0"/>
              <a:t>Relacionar o PIB com a riqueza de um país;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1700" dirty="0"/>
              <a:t>Referir o que mede o PIB </a:t>
            </a:r>
            <a:r>
              <a:rPr lang="pt-PT" sz="1700" i="1" dirty="0"/>
              <a:t>per capita</a:t>
            </a:r>
            <a:r>
              <a:rPr lang="pt-PT" sz="1700" dirty="0"/>
              <a:t>.</a:t>
            </a:r>
          </a:p>
          <a:p>
            <a:pPr marL="0" indent="0">
              <a:buNone/>
            </a:pPr>
            <a:endParaRPr lang="pt-PT" sz="500" b="1" dirty="0"/>
          </a:p>
          <a:p>
            <a:pPr marL="0" indent="0">
              <a:lnSpc>
                <a:spcPct val="150000"/>
              </a:lnSpc>
              <a:buNone/>
            </a:pPr>
            <a:r>
              <a:rPr lang="pt-PT" b="1" dirty="0"/>
              <a:t>Vídeo: </a:t>
            </a:r>
            <a:r>
              <a:rPr lang="pt-PT" b="1" dirty="0">
                <a:hlinkClick r:id="rId3" action="ppaction://hlinkfile"/>
              </a:rPr>
              <a:t>O que é o PIB_.mp4</a:t>
            </a:r>
            <a:endParaRPr lang="pt-PT" b="1" dirty="0"/>
          </a:p>
          <a:p>
            <a:pPr marL="0" indent="0">
              <a:lnSpc>
                <a:spcPct val="150000"/>
              </a:lnSpc>
              <a:buNone/>
            </a:pPr>
            <a:r>
              <a:rPr lang="pt-PT" b="1" dirty="0"/>
              <a:t>Duração:</a:t>
            </a:r>
            <a:r>
              <a:rPr lang="pt-PT" dirty="0"/>
              <a:t> cerca de 15 a 20 minutos ( visionamento do vídeo, preenchimento do guião individualmente, a pares e discussão em grupo/turma).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515BB8D-B060-45B8-8B71-6010D988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4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B1912A1-A6C3-4C05-986E-C06CA0326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836" y="35552"/>
            <a:ext cx="2175060" cy="104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6829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8704" y="573114"/>
            <a:ext cx="9262196" cy="142910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PT" sz="2700" b="1" dirty="0"/>
              <a:t>Economia 10.º Ano - Ensino Profissional</a:t>
            </a:r>
            <a:r>
              <a:rPr lang="pt-PT" sz="3200" b="1" dirty="0"/>
              <a:t/>
            </a:r>
            <a:br>
              <a:rPr lang="pt-PT" sz="3200" b="1" dirty="0"/>
            </a:br>
            <a:r>
              <a:rPr lang="pt-PT" sz="1800" b="1" dirty="0"/>
              <a:t>MÓDULO 2 – </a:t>
            </a:r>
            <a:r>
              <a:rPr lang="pt-PT" sz="1800" dirty="0"/>
              <a:t>Agentes Económicos e Atividades Económicas</a:t>
            </a:r>
            <a:br>
              <a:rPr lang="pt-PT" sz="1800" dirty="0"/>
            </a:br>
            <a:r>
              <a:rPr lang="pt-PT" sz="1800" b="1" dirty="0"/>
              <a:t>TEMA 2.3 – </a:t>
            </a:r>
            <a:r>
              <a:rPr lang="pt-PT" sz="1800" dirty="0"/>
              <a:t>Valor da produção nacional</a:t>
            </a:r>
            <a:r>
              <a:rPr lang="pt-PT" sz="2000" dirty="0"/>
              <a:t/>
            </a:r>
            <a:br>
              <a:rPr lang="pt-PT" sz="2000" dirty="0"/>
            </a:br>
            <a:r>
              <a:rPr lang="pt-PT" sz="2000" dirty="0"/>
              <a:t/>
            </a:r>
            <a:br>
              <a:rPr lang="pt-PT" sz="2000" dirty="0"/>
            </a:br>
            <a:r>
              <a:rPr lang="pt-PT" dirty="0"/>
              <a:t/>
            </a:r>
            <a:br>
              <a:rPr lang="pt-PT" dirty="0"/>
            </a:br>
            <a:r>
              <a:rPr lang="pt-PT" dirty="0"/>
              <a:t/>
            </a: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238704" y="2364828"/>
            <a:ext cx="9262196" cy="408339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PT" sz="2000" b="1" dirty="0"/>
              <a:t>GUIÃO DE EXPLORAÇÃO DO VÍDEO: “O que é o PIB?”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dirty="0"/>
              <a:t>Esteja atento à informação transmitida e responda às seguintes questões: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PT" sz="500" dirty="0"/>
          </a:p>
          <a:p>
            <a:pPr>
              <a:lnSpc>
                <a:spcPct val="150000"/>
              </a:lnSpc>
              <a:buAutoNum type="arabicPeriod"/>
            </a:pPr>
            <a:r>
              <a:rPr lang="pt-PT" dirty="0"/>
              <a:t>O que significam as iniciais PIB?</a:t>
            </a:r>
          </a:p>
          <a:p>
            <a:pPr>
              <a:lnSpc>
                <a:spcPct val="150000"/>
              </a:lnSpc>
              <a:buAutoNum type="arabicPeriod" startAt="2"/>
            </a:pPr>
            <a:r>
              <a:rPr lang="pt-PT" dirty="0"/>
              <a:t>O que mede este indicador?</a:t>
            </a:r>
          </a:p>
          <a:p>
            <a:pPr>
              <a:lnSpc>
                <a:spcPct val="150000"/>
              </a:lnSpc>
              <a:buAutoNum type="arabicPeriod" startAt="3"/>
            </a:pPr>
            <a:r>
              <a:rPr lang="pt-PT" dirty="0"/>
              <a:t>Relacione a descida/subida do PIB com a riqueza de um país?</a:t>
            </a:r>
          </a:p>
          <a:p>
            <a:pPr>
              <a:lnSpc>
                <a:spcPct val="150000"/>
              </a:lnSpc>
              <a:buAutoNum type="arabicPeriod" startAt="4"/>
            </a:pPr>
            <a:r>
              <a:rPr lang="pt-PT" dirty="0"/>
              <a:t>Este indicador é utilizado para quê?</a:t>
            </a:r>
          </a:p>
          <a:p>
            <a:pPr>
              <a:lnSpc>
                <a:spcPct val="150000"/>
              </a:lnSpc>
              <a:buAutoNum type="arabicPeriod" startAt="4"/>
            </a:pPr>
            <a:endParaRPr lang="pt-PT" dirty="0"/>
          </a:p>
          <a:p>
            <a:pPr marL="0" indent="0">
              <a:lnSpc>
                <a:spcPct val="150000"/>
              </a:lnSpc>
              <a:buNone/>
            </a:pPr>
            <a:endParaRPr lang="pt-PT" sz="2000" b="1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515BB8D-B060-45B8-8B71-6010D988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5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B1912A1-A6C3-4C05-986E-C06CA0326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836" y="35552"/>
            <a:ext cx="2175060" cy="104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745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8704" y="573114"/>
            <a:ext cx="9262196" cy="142910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PT" sz="2700" b="1" dirty="0"/>
              <a:t>Economia 10.º Ano - Ensino Profissional</a:t>
            </a:r>
            <a:r>
              <a:rPr lang="pt-PT" sz="3200" b="1" dirty="0"/>
              <a:t/>
            </a:r>
            <a:br>
              <a:rPr lang="pt-PT" sz="3200" b="1" dirty="0"/>
            </a:br>
            <a:r>
              <a:rPr lang="pt-PT" sz="1800" b="1" dirty="0"/>
              <a:t>MÓDULO 2 – </a:t>
            </a:r>
            <a:r>
              <a:rPr lang="pt-PT" sz="1800" dirty="0"/>
              <a:t>Agentes Económicos e Atividades Económicas</a:t>
            </a:r>
            <a:br>
              <a:rPr lang="pt-PT" sz="1800" dirty="0"/>
            </a:br>
            <a:r>
              <a:rPr lang="pt-PT" sz="1800" b="1" dirty="0"/>
              <a:t>TEMA 2.3 – </a:t>
            </a:r>
            <a:r>
              <a:rPr lang="pt-PT" sz="1800" dirty="0"/>
              <a:t>Valor da produção nacional</a:t>
            </a:r>
            <a:r>
              <a:rPr lang="pt-PT" sz="2000" dirty="0"/>
              <a:t/>
            </a:r>
            <a:br>
              <a:rPr lang="pt-PT" sz="2000" dirty="0"/>
            </a:br>
            <a:r>
              <a:rPr lang="pt-PT" sz="2000" dirty="0"/>
              <a:t/>
            </a:r>
            <a:br>
              <a:rPr lang="pt-PT" sz="2000" dirty="0"/>
            </a:br>
            <a:r>
              <a:rPr lang="pt-PT" dirty="0"/>
              <a:t/>
            </a:r>
            <a:br>
              <a:rPr lang="pt-PT" dirty="0"/>
            </a:br>
            <a:r>
              <a:rPr lang="pt-PT" dirty="0"/>
              <a:t/>
            </a: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238704" y="2364828"/>
            <a:ext cx="9664262" cy="408339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PT" sz="2000" b="1" dirty="0"/>
              <a:t>GUIÃO DE EXPLORAÇÃO DO VÍDEO: “O que é o PIB?”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dirty="0"/>
              <a:t>Esteja atento à informação transmitida e responda às seguintes questões: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PT" sz="500" dirty="0"/>
          </a:p>
          <a:p>
            <a:pPr>
              <a:lnSpc>
                <a:spcPct val="150000"/>
              </a:lnSpc>
              <a:buAutoNum type="arabicPeriod" startAt="5"/>
            </a:pPr>
            <a:r>
              <a:rPr lang="pt-PT" dirty="0"/>
              <a:t>O que mede o PIB </a:t>
            </a:r>
            <a:r>
              <a:rPr lang="pt-PT" i="1" dirty="0"/>
              <a:t>per capita</a:t>
            </a:r>
            <a:r>
              <a:rPr lang="pt-PT" dirty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dirty="0">
                <a:solidFill>
                  <a:schemeClr val="accent1"/>
                </a:solidFill>
              </a:rPr>
              <a:t>6.</a:t>
            </a:r>
            <a:r>
              <a:rPr lang="pt-PT" dirty="0"/>
              <a:t>	Complete os espaços em branco: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dirty="0">
                <a:solidFill>
                  <a:schemeClr val="accent1"/>
                </a:solidFill>
              </a:rPr>
              <a:t>6.1.</a:t>
            </a:r>
            <a:r>
              <a:rPr lang="pt-PT" b="1" dirty="0"/>
              <a:t>	</a:t>
            </a:r>
            <a:r>
              <a:rPr lang="pt-PT" dirty="0"/>
              <a:t>Quando o consumo ou o investimento descem, _______________________________.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dirty="0">
                <a:solidFill>
                  <a:schemeClr val="accent1"/>
                </a:solidFill>
              </a:rPr>
              <a:t>6.2.</a:t>
            </a:r>
            <a:r>
              <a:rPr lang="pt-PT" b="1" dirty="0">
                <a:solidFill>
                  <a:schemeClr val="accent1"/>
                </a:solidFill>
              </a:rPr>
              <a:t>	</a:t>
            </a:r>
            <a:r>
              <a:rPr lang="pt-PT" dirty="0"/>
              <a:t>Quando produzimos, investimos ou exportamos mais, __________________________.</a:t>
            </a:r>
          </a:p>
          <a:p>
            <a:pPr marL="0" indent="0" algn="r">
              <a:lnSpc>
                <a:spcPct val="150000"/>
              </a:lnSpc>
              <a:buNone/>
            </a:pPr>
            <a:endParaRPr lang="pt-PT" dirty="0"/>
          </a:p>
          <a:p>
            <a:pPr marL="0" indent="0">
              <a:lnSpc>
                <a:spcPct val="150000"/>
              </a:lnSpc>
              <a:buNone/>
            </a:pPr>
            <a:endParaRPr lang="pt-PT" sz="2000" b="1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515BB8D-B060-45B8-8B71-6010D988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6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B1912A1-A6C3-4C05-986E-C06CA0326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836" y="35552"/>
            <a:ext cx="2175060" cy="104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653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8704" y="573114"/>
            <a:ext cx="9262196" cy="142910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PT" sz="2700" b="1" dirty="0"/>
              <a:t>Economia 10.º Ano - Ensino Profissional</a:t>
            </a:r>
            <a:r>
              <a:rPr lang="pt-PT" sz="3200" b="1" dirty="0"/>
              <a:t/>
            </a:r>
            <a:br>
              <a:rPr lang="pt-PT" sz="3200" b="1" dirty="0"/>
            </a:br>
            <a:r>
              <a:rPr lang="pt-PT" sz="1800" b="1" dirty="0"/>
              <a:t>MÓDULO 2 – </a:t>
            </a:r>
            <a:r>
              <a:rPr lang="pt-PT" sz="1800" dirty="0"/>
              <a:t>Agentes Económicos e Atividades Económicas</a:t>
            </a:r>
            <a:br>
              <a:rPr lang="pt-PT" sz="1800" dirty="0"/>
            </a:br>
            <a:r>
              <a:rPr lang="pt-PT" sz="1800" b="1" dirty="0"/>
              <a:t>TEMA 2.3 – </a:t>
            </a:r>
            <a:r>
              <a:rPr lang="pt-PT" sz="1800" dirty="0"/>
              <a:t>Valor da produção nacional</a:t>
            </a:r>
            <a:r>
              <a:rPr lang="pt-PT" sz="2000" dirty="0"/>
              <a:t/>
            </a:r>
            <a:br>
              <a:rPr lang="pt-PT" sz="2000" dirty="0"/>
            </a:br>
            <a:r>
              <a:rPr lang="pt-PT" sz="2000" dirty="0"/>
              <a:t/>
            </a:r>
            <a:br>
              <a:rPr lang="pt-PT" sz="2000" dirty="0"/>
            </a:br>
            <a:r>
              <a:rPr lang="pt-PT" dirty="0"/>
              <a:t/>
            </a:r>
            <a:br>
              <a:rPr lang="pt-PT" dirty="0"/>
            </a:br>
            <a:r>
              <a:rPr lang="pt-PT" dirty="0"/>
              <a:t/>
            </a: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238704" y="2364828"/>
            <a:ext cx="9262196" cy="408339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PT" sz="2000" b="1" dirty="0"/>
              <a:t>Referências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700" dirty="0"/>
              <a:t>Ministério da Educação. (2004/2005). </a:t>
            </a:r>
            <a:r>
              <a:rPr lang="pt-PT" sz="1700" i="1" dirty="0"/>
              <a:t>Programa Componente de Formação Científica Disciplina de Economia</a:t>
            </a:r>
            <a:r>
              <a:rPr lang="pt-PT" sz="1700" dirty="0"/>
              <a:t>. Obtido de </a:t>
            </a:r>
            <a:r>
              <a:rPr lang="pt-PT" sz="1700" dirty="0"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http://www.catalogo.anqep.gov.pt/programascp/CP_FC_Economia.pdf</a:t>
            </a:r>
            <a:endParaRPr lang="pt-PT" sz="1700" dirty="0"/>
          </a:p>
          <a:p>
            <a:pPr marL="0" indent="0">
              <a:buNone/>
            </a:pPr>
            <a:endParaRPr lang="pt-PT" sz="5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1700" dirty="0"/>
              <a:t>Pais, M. J., Góis, M. M., &amp; Cabrito, B. G. (2018). </a:t>
            </a:r>
            <a:r>
              <a:rPr lang="pt-PT" sz="1700" i="1" dirty="0"/>
              <a:t>Economia – Módulos 1 a 4</a:t>
            </a:r>
            <a:r>
              <a:rPr lang="pt-PT" sz="1700" dirty="0"/>
              <a:t>. Lisboa: Texto.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1700" dirty="0"/>
              <a:t>www.pordata.pt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pt-PT" b="1" dirty="0"/>
              <a:t>Obrigada pela vossa atenção!</a:t>
            </a:r>
          </a:p>
          <a:p>
            <a:pPr marL="0" indent="0" algn="r">
              <a:lnSpc>
                <a:spcPct val="150000"/>
              </a:lnSpc>
              <a:buNone/>
            </a:pPr>
            <a:endParaRPr lang="pt-PT" dirty="0"/>
          </a:p>
          <a:p>
            <a:pPr marL="0" indent="0">
              <a:lnSpc>
                <a:spcPct val="150000"/>
              </a:lnSpc>
              <a:buNone/>
            </a:pPr>
            <a:endParaRPr lang="pt-PT" sz="2000" b="1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515BB8D-B060-45B8-8B71-6010D988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7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B1912A1-A6C3-4C05-986E-C06CA0326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836" y="35552"/>
            <a:ext cx="2175060" cy="104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1123485"/>
      </p:ext>
    </p:extLst>
  </p:cSld>
  <p:clrMapOvr>
    <a:masterClrMapping/>
  </p:clrMapOvr>
</p:sld>
</file>

<file path=ppt/theme/theme1.xml><?xml version="1.0" encoding="utf-8"?>
<a:theme xmlns:a="http://schemas.openxmlformats.org/drawingml/2006/main" name="Haste">
  <a:themeElements>
    <a:clrScheme name="Haste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Hast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aste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913</TotalTime>
  <Words>401</Words>
  <Application>Microsoft Office PowerPoint</Application>
  <PresentationFormat>Ecrã Panorâmico</PresentationFormat>
  <Paragraphs>73</Paragraphs>
  <Slides>7</Slides>
  <Notes>7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Wingdings</vt:lpstr>
      <vt:lpstr>Wingdings 3</vt:lpstr>
      <vt:lpstr>Haste</vt:lpstr>
      <vt:lpstr> Mestrado em Ensino de Economia e Contabilidade</vt:lpstr>
      <vt:lpstr>Economia 10.º Ano - Ensino Profissional MÓDULO 2 – Agentes Económicos e Atividades Económicas TEMA 2.3 – Valor da produção nacional    </vt:lpstr>
      <vt:lpstr>Economia 10.º Ano - Ensino Profissional MÓDULO 2 – Agentes Económicos e Atividades Económicas TEMA 2.3 – Valor da produção nacional    </vt:lpstr>
      <vt:lpstr>Economia 10.º Ano - Ensino Profissional MÓDULO 2 – Agentes Económicos e Atividades Económicas TEMA 2.3 – Valor da produção nacional    </vt:lpstr>
      <vt:lpstr>Economia 10.º Ano - Ensino Profissional MÓDULO 2 – Agentes Económicos e Atividades Económicas TEMA 2.3 – Valor da produção nacional    </vt:lpstr>
      <vt:lpstr>Economia 10.º Ano - Ensino Profissional MÓDULO 2 – Agentes Económicos e Atividades Económicas TEMA 2.3 – Valor da produção nacional    </vt:lpstr>
      <vt:lpstr>Economia 10.º Ano - Ensino Profissional MÓDULO 2 – Agentes Económicos e Atividades Económicas TEMA 2.3 – Valor da produção nacional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Mestrado em Ensino de Economia e Contabilidade</dc:title>
  <dc:creator>Bruna Pereira</dc:creator>
  <cp:lastModifiedBy>Sandra Mota</cp:lastModifiedBy>
  <cp:revision>356</cp:revision>
  <cp:lastPrinted>2019-11-27T19:12:00Z</cp:lastPrinted>
  <dcterms:created xsi:type="dcterms:W3CDTF">2018-10-10T07:16:28Z</dcterms:created>
  <dcterms:modified xsi:type="dcterms:W3CDTF">2019-11-29T10:33:55Z</dcterms:modified>
</cp:coreProperties>
</file>