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303" r:id="rId4"/>
    <p:sldId id="304" r:id="rId5"/>
    <p:sldId id="307" r:id="rId6"/>
    <p:sldId id="309" r:id="rId7"/>
    <p:sldId id="308" r:id="rId8"/>
    <p:sldId id="310" r:id="rId9"/>
    <p:sldId id="306" r:id="rId10"/>
    <p:sldId id="289" r:id="rId11"/>
  </p:sldIdLst>
  <p:sldSz cx="12192000" cy="6858000"/>
  <p:notesSz cx="7104063" cy="102346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Mota" initials="SM" lastIdx="4" clrIdx="0">
    <p:extLst>
      <p:ext uri="{19B8F6BF-5375-455C-9EA6-DF929625EA0E}">
        <p15:presenceInfo xmlns:p15="http://schemas.microsoft.com/office/powerpoint/2012/main" userId="35db29eca4358d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0353" autoAdjust="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67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925" cy="513039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4023482" y="0"/>
            <a:ext cx="3078925" cy="513039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r">
              <a:defRPr sz="1200"/>
            </a:lvl1pPr>
          </a:lstStyle>
          <a:p>
            <a:fld id="{855C7E0A-6C8E-4DFA-BF42-4FE25EE55B9E}" type="datetimeFigureOut">
              <a:rPr lang="pt-PT" smtClean="0"/>
              <a:t>07/12/2019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1" y="9721576"/>
            <a:ext cx="3078925" cy="513039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4023482" y="9721576"/>
            <a:ext cx="3078925" cy="513039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r">
              <a:defRPr sz="1200"/>
            </a:lvl1pPr>
          </a:lstStyle>
          <a:p>
            <a:fld id="{1042DEB5-EBCC-4DFF-9B43-B95C58520F5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2453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9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9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r">
              <a:defRPr sz="1200"/>
            </a:lvl1pPr>
          </a:lstStyle>
          <a:p>
            <a:fld id="{85231E5D-016F-4943-9CEF-90819ACD9729}" type="datetimeFigureOut">
              <a:rPr lang="pt-PT" smtClean="0"/>
              <a:pPr/>
              <a:t>07/12/2019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9" tIns="45299" rIns="90599" bIns="45299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8"/>
          </a:xfrm>
          <a:prstGeom prst="rect">
            <a:avLst/>
          </a:prstGeom>
        </p:spPr>
        <p:txBody>
          <a:bodyPr vert="horz" lIns="90599" tIns="45299" rIns="90599" bIns="45299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1" y="9721109"/>
            <a:ext cx="3078427" cy="513508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4023993" y="9721109"/>
            <a:ext cx="3078427" cy="513508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r">
              <a:defRPr sz="1200"/>
            </a:lvl1pPr>
          </a:lstStyle>
          <a:p>
            <a:fld id="{508CF19F-B05B-4AD3-B968-B2C75FCAA7D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5097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1643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430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723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5830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0650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1586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81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5124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4511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CF19F-B05B-4AD3-B968-B2C75FCAA7D7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731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468-16A9-4A18-8B75-B43D100D3237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905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F781-71F5-4129-8499-9DCB7AEBBBB7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259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4D01-C823-467D-9C17-B499EBC6BB89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4997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DC235-AD45-425D-990E-D623B7613BD6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269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79A2-A2E1-45B1-AA37-6E9D6C0AB824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9700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A790-89C0-4A48-A65D-C33712D0B397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1323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A42A-F4D0-43C8-9D97-C80B9CC2A611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5550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4D2B4-BF1A-4017-B259-A3AB5B266F34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704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82105-C057-434B-B033-DDCA7B26378F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06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63EF-9F43-4CE0-A14B-9F921CF76930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200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7419-2DA5-4670-BC1F-2D8759895D98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016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DBB9-10ED-49BF-BB45-6DD0F229D6E8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874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17444-1121-46F8-B933-993D84A2DC94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306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A779-622A-44A0-9C7E-94602689362D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911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86CD8-865D-4757-8586-9C92B687C42D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801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80A-71DE-4432-BA80-ADAA1D06B093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359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74837-EEFC-431B-8856-EB1F0DC444C8}" type="datetime1">
              <a:rPr lang="pt-PT" smtClean="0"/>
              <a:pPr/>
              <a:t>07/12/2019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7C53447-45CD-47B3-982A-0F4CA5B167C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864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fi.uchicago.edu/about/legacy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pt-PT" sz="2800" b="1" dirty="0"/>
            </a:br>
            <a:r>
              <a:rPr lang="pt-PT" sz="2700" b="1" dirty="0"/>
              <a:t>Mestrado em Ensino de Economia e Contabilidade</a:t>
            </a:r>
            <a:endParaRPr lang="pt-PT" sz="27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9212" y="1669139"/>
            <a:ext cx="8915400" cy="48262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t-PT" sz="1600" dirty="0"/>
          </a:p>
          <a:p>
            <a:pPr marL="0" indent="0" algn="ctr">
              <a:buNone/>
            </a:pPr>
            <a:r>
              <a:rPr lang="pt-PT" sz="2400" b="1" dirty="0" err="1"/>
              <a:t>Gary</a:t>
            </a:r>
            <a:r>
              <a:rPr lang="pt-PT" sz="2400" b="1" dirty="0"/>
              <a:t> S. Becker</a:t>
            </a:r>
          </a:p>
          <a:p>
            <a:pPr marL="0" indent="0" algn="ctr">
              <a:buNone/>
            </a:pPr>
            <a:r>
              <a:rPr lang="pt-PT" sz="2400" dirty="0"/>
              <a:t>(Nobel em 1992)</a:t>
            </a:r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sz="2400" b="1" dirty="0"/>
              <a:t>DISCIPLINA: Novas Tecnologias no Ensino das Ciências Sociais</a:t>
            </a:r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sz="1900" b="1" dirty="0"/>
              <a:t>Docente: </a:t>
            </a:r>
            <a:r>
              <a:rPr lang="pt-PT" sz="1900" dirty="0"/>
              <a:t>Professor Doutor Tomás Patrocínio</a:t>
            </a:r>
          </a:p>
          <a:p>
            <a:pPr marL="0" indent="0" algn="ctr">
              <a:buNone/>
            </a:pPr>
            <a:r>
              <a:rPr lang="pt-PT" sz="1900" b="1" dirty="0"/>
              <a:t>Discente: </a:t>
            </a:r>
            <a:r>
              <a:rPr lang="pt-PT" sz="1900" dirty="0"/>
              <a:t>Sandra Mota</a:t>
            </a:r>
          </a:p>
          <a:p>
            <a:pPr marL="0" indent="0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sz="1600" dirty="0"/>
              <a:t>Lisboa, 31 de outubro de 2019</a:t>
            </a:r>
          </a:p>
          <a:p>
            <a:endParaRPr lang="pt-PT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797382E-403C-4E0A-ABD7-DA974343E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F4B1E94E-2A7D-4055-B985-640CBE7C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1655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573114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200" b="1" dirty="0"/>
              <a:t>Referências</a:t>
            </a:r>
            <a:br>
              <a:rPr lang="pt-PT" sz="2000" dirty="0"/>
            </a:br>
            <a:br>
              <a:rPr lang="pt-PT" sz="2000" dirty="0"/>
            </a:br>
            <a:br>
              <a:rPr lang="pt-PT" b="1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5499" y="1618143"/>
            <a:ext cx="8915400" cy="52398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1600" dirty="0" err="1"/>
              <a:t>Karier</a:t>
            </a:r>
            <a:r>
              <a:rPr lang="pt-PT" sz="1600" dirty="0"/>
              <a:t>, T. (2014). </a:t>
            </a:r>
            <a:r>
              <a:rPr lang="pt-PT" sz="1600" i="1" dirty="0"/>
              <a:t>Capital Intelectual 40 anos de prémio nobel da economia</a:t>
            </a:r>
            <a:r>
              <a:rPr lang="pt-PT" sz="1600" dirty="0"/>
              <a:t>. Coimbra: </a:t>
            </a:r>
            <a:r>
              <a:rPr lang="pt-PT" sz="1600" dirty="0" err="1"/>
              <a:t>Actual</a:t>
            </a:r>
            <a:r>
              <a:rPr lang="pt-PT" sz="1600" dirty="0"/>
              <a:t> Editora.</a:t>
            </a:r>
          </a:p>
          <a:p>
            <a:pPr marL="0" indent="0" algn="just">
              <a:buNone/>
            </a:pPr>
            <a:endParaRPr lang="pt-PT" sz="1600" dirty="0"/>
          </a:p>
          <a:p>
            <a:pPr marL="0" indent="0" algn="just">
              <a:buNone/>
            </a:pPr>
            <a:r>
              <a:rPr lang="pt-PT" sz="1600" dirty="0" err="1"/>
              <a:t>Suleman</a:t>
            </a:r>
            <a:r>
              <a:rPr lang="pt-PT" sz="1600" dirty="0"/>
              <a:t>, F. (2007). </a:t>
            </a:r>
            <a:r>
              <a:rPr lang="pt-PT" sz="1600" i="1" dirty="0"/>
              <a:t>O Valor das Competências - Um estudo aplicado ao Setor Bancário. </a:t>
            </a:r>
            <a:r>
              <a:rPr lang="pt-PT" sz="1600" dirty="0"/>
              <a:t>Lisboa: Livros Horizonte.</a:t>
            </a:r>
          </a:p>
          <a:p>
            <a:pPr marL="0" indent="0" algn="just">
              <a:buNone/>
            </a:pPr>
            <a:endParaRPr lang="pt-PT" sz="1600" dirty="0"/>
          </a:p>
          <a:p>
            <a:pPr marL="0" indent="0" algn="just">
              <a:buNone/>
            </a:pPr>
            <a:r>
              <a:rPr lang="pt-PT" sz="1600" dirty="0"/>
              <a:t>https://bfi.uchicago.edu/about/legacy/</a:t>
            </a:r>
          </a:p>
          <a:p>
            <a:pPr marL="0" indent="0" algn="just">
              <a:buNone/>
            </a:pPr>
            <a:endParaRPr lang="pt-PT" sz="1600" dirty="0"/>
          </a:p>
          <a:p>
            <a:pPr marL="0" indent="0" algn="just">
              <a:buNone/>
            </a:pPr>
            <a:r>
              <a:rPr lang="pt-PT" sz="1600" dirty="0"/>
              <a:t>https://expresso.pt/economia/morreu-gary-becker-o-pai-da-economia-freak=f868694</a:t>
            </a:r>
          </a:p>
          <a:p>
            <a:pPr marL="0" indent="0" algn="just">
              <a:buNone/>
            </a:pPr>
            <a:endParaRPr lang="pt-PT" sz="1600" dirty="0"/>
          </a:p>
          <a:p>
            <a:pPr marL="0" indent="0" algn="just">
              <a:lnSpc>
                <a:spcPts val="100"/>
              </a:lnSpc>
              <a:buNone/>
            </a:pPr>
            <a:endParaRPr lang="pt-PT" sz="1600" dirty="0"/>
          </a:p>
          <a:p>
            <a:pPr marL="0" indent="0" algn="just">
              <a:lnSpc>
                <a:spcPts val="100"/>
              </a:lnSpc>
              <a:buNone/>
            </a:pPr>
            <a:r>
              <a:rPr lang="pt-PT" sz="1600" dirty="0"/>
              <a:t>http://g1.globo.com/economia/noticia/2014/05/gary-becker-premio-nobel-de</a:t>
            </a:r>
          </a:p>
          <a:p>
            <a:pPr marL="0" indent="0" algn="just">
              <a:lnSpc>
                <a:spcPts val="100"/>
              </a:lnSpc>
              <a:buNone/>
            </a:pPr>
            <a:endParaRPr lang="pt-PT" sz="1600" dirty="0"/>
          </a:p>
          <a:p>
            <a:pPr marL="0" indent="0" algn="just">
              <a:lnSpc>
                <a:spcPts val="100"/>
              </a:lnSpc>
              <a:buNone/>
            </a:pPr>
            <a:r>
              <a:rPr lang="pt-PT" sz="1600" dirty="0"/>
              <a:t>-economia-em-1992-nos-eua.html</a:t>
            </a:r>
          </a:p>
          <a:p>
            <a:pPr marL="0" indent="0" algn="r">
              <a:buNone/>
            </a:pPr>
            <a:endParaRPr lang="pt-PT" b="1" dirty="0"/>
          </a:p>
          <a:p>
            <a:pPr marL="0" indent="0" algn="r">
              <a:buNone/>
            </a:pPr>
            <a:r>
              <a:rPr lang="pt-PT" b="1" dirty="0"/>
              <a:t>Obrigada pela vossa atenção!</a:t>
            </a:r>
          </a:p>
          <a:p>
            <a:pPr marL="0" indent="0" algn="r">
              <a:buNone/>
            </a:pPr>
            <a:endParaRPr lang="pt-PT" b="1" dirty="0"/>
          </a:p>
          <a:p>
            <a:pPr marL="0" indent="0" algn="r">
              <a:buNone/>
            </a:pPr>
            <a:endParaRPr lang="pt-PT" b="1" dirty="0"/>
          </a:p>
          <a:p>
            <a:pPr marL="0" indent="0" algn="r">
              <a:buNone/>
            </a:pPr>
            <a:endParaRPr lang="pt-PT" b="1" dirty="0"/>
          </a:p>
          <a:p>
            <a:pPr marL="0" indent="0" algn="r">
              <a:buNone/>
            </a:pPr>
            <a:endParaRPr lang="pt-PT" b="1" dirty="0"/>
          </a:p>
          <a:p>
            <a:pPr marL="0" indent="0" algn="r">
              <a:buNone/>
            </a:pPr>
            <a:endParaRPr lang="pt-PT" b="1" dirty="0"/>
          </a:p>
          <a:p>
            <a:pPr marL="0" indent="0" algn="just">
              <a:buNone/>
            </a:pPr>
            <a:endParaRPr lang="pt-PT" sz="500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10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604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8704" y="573114"/>
            <a:ext cx="9262196" cy="1045029"/>
          </a:xfrm>
        </p:spPr>
        <p:txBody>
          <a:bodyPr>
            <a:normAutofit fontScale="90000"/>
          </a:bodyPr>
          <a:lstStyle/>
          <a:p>
            <a:r>
              <a:rPr lang="pt-PT" sz="3200" b="1" dirty="0"/>
              <a:t>Biografia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238703" y="1781476"/>
            <a:ext cx="9262196" cy="46667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Nascimento:</a:t>
            </a:r>
            <a:r>
              <a:rPr lang="pt-PT" sz="2000" dirty="0"/>
              <a:t> 2/12/1930 em </a:t>
            </a:r>
            <a:r>
              <a:rPr lang="pt-PT" sz="2000" dirty="0" err="1"/>
              <a:t>Pottsville</a:t>
            </a:r>
            <a:r>
              <a:rPr lang="pt-PT" sz="2000" dirty="0"/>
              <a:t>, na Pensilvânia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Morte: </a:t>
            </a:r>
            <a:r>
              <a:rPr lang="pt-PT" sz="2000" dirty="0"/>
              <a:t>4/5/2014 (83 anos)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Pais: </a:t>
            </a:r>
            <a:r>
              <a:rPr lang="pt-PT" sz="2000" dirty="0"/>
              <a:t>Ensino Preparatório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Licenciatura:</a:t>
            </a:r>
            <a:r>
              <a:rPr lang="pt-PT" sz="2000" dirty="0"/>
              <a:t> Economia - Universidade de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dirty="0" err="1"/>
              <a:t>Princeton</a:t>
            </a:r>
            <a:r>
              <a:rPr lang="pt-PT" sz="2000" dirty="0"/>
              <a:t> (1951)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Doutoramento: </a:t>
            </a:r>
            <a:r>
              <a:rPr lang="pt-PT" sz="2000" dirty="0"/>
              <a:t>Economia - Universidade de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dirty="0"/>
              <a:t>Chicago (1955)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2000" dirty="0"/>
              <a:t>Duas filhas (1.º casamento) e dois enteados (2.º casamento) 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2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9F0B34E-83DE-4E52-B391-EF3D4875F7E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91235" y="1948097"/>
            <a:ext cx="2707005" cy="392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354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573114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200" b="1" dirty="0"/>
              <a:t>Biografia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5499" y="1692574"/>
            <a:ext cx="8915400" cy="46667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Carreira Académica:</a:t>
            </a:r>
            <a:r>
              <a:rPr lang="pt-PT" sz="20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PT" sz="2000" dirty="0"/>
              <a:t>Professor de Economia - Universidade </a:t>
            </a:r>
          </a:p>
          <a:p>
            <a:pPr marL="361950" indent="0">
              <a:buNone/>
            </a:pPr>
            <a:r>
              <a:rPr lang="pt-PT" sz="2000" dirty="0"/>
              <a:t>de Chicago (1954 – 1957); </a:t>
            </a:r>
          </a:p>
          <a:p>
            <a:pPr marL="361950" indent="0">
              <a:buNone/>
            </a:pPr>
            <a:endParaRPr lang="pt-PT" sz="1000" dirty="0"/>
          </a:p>
          <a:p>
            <a:pPr>
              <a:buFont typeface="Wingdings" panose="05000000000000000000" pitchFamily="2" charset="2"/>
              <a:buChar char="ü"/>
            </a:pPr>
            <a:r>
              <a:rPr lang="pt-PT" sz="2000" dirty="0"/>
              <a:t>Professor de Economia - Universidade </a:t>
            </a:r>
          </a:p>
          <a:p>
            <a:pPr marL="0" indent="361950">
              <a:buNone/>
            </a:pPr>
            <a:r>
              <a:rPr lang="pt-PT" sz="2000" dirty="0"/>
              <a:t>da Columbia (1957 - 1970); </a:t>
            </a:r>
          </a:p>
          <a:p>
            <a:pPr marL="0" indent="361950">
              <a:buNone/>
            </a:pPr>
            <a:endParaRPr lang="pt-PT" sz="1000" dirty="0"/>
          </a:p>
          <a:p>
            <a:pPr>
              <a:buFont typeface="Wingdings" panose="05000000000000000000" pitchFamily="2" charset="2"/>
              <a:buChar char="ü"/>
            </a:pPr>
            <a:r>
              <a:rPr lang="pt-PT" sz="2000" dirty="0"/>
              <a:t>Professor de Economia e Sociologia – </a:t>
            </a:r>
          </a:p>
          <a:p>
            <a:pPr marL="0" indent="354013">
              <a:buNone/>
            </a:pPr>
            <a:r>
              <a:rPr lang="pt-PT" sz="2000" dirty="0"/>
              <a:t>Universidade de Chicago (1970 - 2014). 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3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9F0B34E-83DE-4E52-B391-EF3D4875F7E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81507" y="1618913"/>
            <a:ext cx="2707005" cy="392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03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7764" y="573114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100" b="1" dirty="0"/>
              <a:t>Contributos relevantes para o pensamento económico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5499" y="1618143"/>
            <a:ext cx="8915400" cy="46667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pt-PT" sz="2000" b="1" dirty="0"/>
          </a:p>
          <a:p>
            <a:pPr marL="0" indent="0">
              <a:lnSpc>
                <a:spcPct val="150000"/>
              </a:lnSpc>
              <a:buNone/>
            </a:pPr>
            <a:r>
              <a:rPr lang="pt-PT" sz="2000" b="1" dirty="0"/>
              <a:t>Os seus contributos abrangem quatro áreas:</a:t>
            </a:r>
            <a:r>
              <a:rPr lang="pt-PT" sz="2000" dirty="0"/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Investimento em capital humano;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Família (casamento, divórcio, qualidade de vida da criança);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Crime e punição;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Discriminação nos mercados (trabalho e bens).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4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733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7764" y="431220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100" b="1" dirty="0"/>
              <a:t>Contributos fundamentais para o </a:t>
            </a:r>
            <a:br>
              <a:rPr lang="pt-PT" sz="3100" b="1" dirty="0"/>
            </a:br>
            <a:r>
              <a:rPr lang="pt-PT" sz="3100" b="1" dirty="0"/>
              <a:t>pensamento económico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5499" y="1813013"/>
            <a:ext cx="8915400" cy="46667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b="1" dirty="0"/>
              <a:t>Teoria da discriminação:</a:t>
            </a:r>
            <a:r>
              <a:rPr lang="pt-PT" sz="2000" dirty="0"/>
              <a:t> recusa de emprego com melhor salário para evitar trabalhar com outras raças/etnias (trabalhador) e, empresas não aceitam alguns trabalhadores produtivos devido à sua raça/etnia.</a:t>
            </a:r>
          </a:p>
          <a:p>
            <a:pPr marL="0" indent="0" algn="just">
              <a:spcBef>
                <a:spcPts val="600"/>
              </a:spcBef>
              <a:buNone/>
            </a:pPr>
            <a:endParaRPr lang="pt-PT" sz="10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b="1" dirty="0"/>
              <a:t>Teoria do capital humano:</a:t>
            </a:r>
            <a:r>
              <a:rPr lang="pt-PT" sz="2000" dirty="0"/>
              <a:t> o trabalho humano, quando qualificado por meio da educação, contribui para uma maior produtividade económica. O indivíduo ao educar-se, está a valorizar-se, na mesma lógica em que se valoriza o capital.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2000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5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643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7764" y="573114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100" b="1" dirty="0"/>
              <a:t>Bibliografia fundamental do economista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graphicFrame>
        <p:nvGraphicFramePr>
          <p:cNvPr id="10" name="Tabela 10">
            <a:extLst>
              <a:ext uri="{FF2B5EF4-FFF2-40B4-BE49-F238E27FC236}">
                <a16:creationId xmlns:a16="http://schemas.microsoft.com/office/drawing/2014/main" id="{46C4C2AF-5D0E-4BDB-90C7-C867A4329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091610"/>
              </p:ext>
            </p:extLst>
          </p:nvPr>
        </p:nvGraphicFramePr>
        <p:xfrm>
          <a:off x="2589213" y="2133600"/>
          <a:ext cx="89154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988812967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505403194"/>
                    </a:ext>
                  </a:extLst>
                </a:gridCol>
              </a:tblGrid>
              <a:tr h="231228"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1957</a:t>
                      </a:r>
                    </a:p>
                    <a:p>
                      <a:endParaRPr lang="pt-P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1964</a:t>
                      </a:r>
                    </a:p>
                    <a:p>
                      <a:endParaRPr lang="pt-P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726266"/>
                  </a:ext>
                </a:extLst>
              </a:tr>
            </a:tbl>
          </a:graphicData>
        </a:graphic>
      </p:graphicFrame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6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9971F482-137D-413E-94B7-B238963F62F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2735" y="2009776"/>
            <a:ext cx="2871788" cy="4363403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B8B35D58-290E-40B6-9693-F3326519A049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62660" y="2009779"/>
            <a:ext cx="2999423" cy="433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51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7764" y="573114"/>
            <a:ext cx="8911687" cy="1045029"/>
          </a:xfrm>
        </p:spPr>
        <p:txBody>
          <a:bodyPr>
            <a:normAutofit fontScale="90000"/>
          </a:bodyPr>
          <a:lstStyle/>
          <a:p>
            <a:pPr marL="3768725" indent="-3768725"/>
            <a:r>
              <a:rPr lang="pt-PT" sz="3100" b="1" dirty="0"/>
              <a:t>Entrega do Prémio Nobel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br>
              <a:rPr lang="pt-PT" dirty="0"/>
            </a:br>
            <a:r>
              <a:rPr lang="pt-PT" sz="1300" i="1" dirty="0"/>
              <a:t>In:</a:t>
            </a:r>
            <a:r>
              <a:rPr lang="pt-PT" sz="1300" dirty="0"/>
              <a:t> http://g1.globo.com/economia/noticia/2014/05/gary-becker-premio-nobel-de-economia-em-1992-nos-eua.html</a:t>
            </a:r>
            <a:br>
              <a:rPr lang="pt-PT" sz="1300" dirty="0"/>
            </a:br>
            <a:endParaRPr lang="pt-PT" sz="1300" dirty="0"/>
          </a:p>
        </p:txBody>
      </p:sp>
      <p:pic>
        <p:nvPicPr>
          <p:cNvPr id="4" name="Marcador de Posição de Conteúdo 3">
            <a:extLst>
              <a:ext uri="{FF2B5EF4-FFF2-40B4-BE49-F238E27FC236}">
                <a16:creationId xmlns:a16="http://schemas.microsoft.com/office/drawing/2014/main" id="{AD9A6DB9-2F91-45CA-8D3B-ACE52AC3C5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057115" y="1286587"/>
            <a:ext cx="5641526" cy="4667250"/>
          </a:xfrm>
          <a:prstGeom prst="rect">
            <a:avLst/>
          </a:prstGeom>
        </p:spPr>
      </p:pic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7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29F72F-013C-4A0C-A608-CCFFC0F1E0F2}"/>
              </a:ext>
            </a:extLst>
          </p:cNvPr>
          <p:cNvSpPr txBox="1"/>
          <p:nvPr/>
        </p:nvSpPr>
        <p:spPr>
          <a:xfrm>
            <a:off x="2147764" y="1293325"/>
            <a:ext cx="36418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 ter ampliado o domínio da análise microeconómica ao comportamento e interação humana. Considerado como um dos responsáveis pela articulação entre a economia e as outras ciências sociais.</a:t>
            </a:r>
          </a:p>
        </p:txBody>
      </p:sp>
    </p:spTree>
    <p:extLst>
      <p:ext uri="{BB962C8B-B14F-4D97-AF65-F5344CB8AC3E}">
        <p14:creationId xmlns:p14="http://schemas.microsoft.com/office/powerpoint/2010/main" val="221073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7764" y="573114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100" b="1" dirty="0"/>
              <a:t>Limitações da Teoria do Capital Humano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5499" y="1618143"/>
            <a:ext cx="8915400" cy="466674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i="1" dirty="0"/>
              <a:t>Stock</a:t>
            </a:r>
            <a:r>
              <a:rPr lang="pt-PT" sz="2000" dirty="0"/>
              <a:t> de capital humano = n.º de anos de escolaridade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0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PT" b="1" dirty="0"/>
              <a:t>Não refere o tipo de conhecimentos e capacidades que cada nível de escolaridade produz.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000" dirty="0"/>
              <a:t>Capacidades produtivas adquiridas através da educação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20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pt-PT" b="1" dirty="0"/>
              <a:t>Não faz referência ao contributo da experiência profissional.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000" b="1" dirty="0" err="1"/>
              <a:t>Mincer</a:t>
            </a:r>
            <a:r>
              <a:rPr lang="pt-PT" sz="2000" dirty="0"/>
              <a:t> - </a:t>
            </a:r>
            <a:r>
              <a:rPr lang="pt-PT" dirty="0"/>
              <a:t>experiência profissional aumenta o capital humano e por conseguinte o salário.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8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6788D832-6F9E-44F8-95DF-5DBF581834D9}"/>
              </a:ext>
            </a:extLst>
          </p:cNvPr>
          <p:cNvSpPr/>
          <p:nvPr/>
        </p:nvSpPr>
        <p:spPr>
          <a:xfrm>
            <a:off x="6411439" y="2222208"/>
            <a:ext cx="244549" cy="478465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1905464A-5837-4EA0-A5AA-D3033D231664}"/>
              </a:ext>
            </a:extLst>
          </p:cNvPr>
          <p:cNvSpPr/>
          <p:nvPr/>
        </p:nvSpPr>
        <p:spPr>
          <a:xfrm>
            <a:off x="6411438" y="4151120"/>
            <a:ext cx="244549" cy="478465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857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7764" y="573114"/>
            <a:ext cx="8911687" cy="1045029"/>
          </a:xfrm>
        </p:spPr>
        <p:txBody>
          <a:bodyPr>
            <a:normAutofit fontScale="90000"/>
          </a:bodyPr>
          <a:lstStyle/>
          <a:p>
            <a:r>
              <a:rPr lang="pt-PT" sz="3100" b="1" dirty="0"/>
              <a:t>Legado</a:t>
            </a:r>
            <a:br>
              <a:rPr lang="pt-PT" sz="3200" b="1" dirty="0"/>
            </a:br>
            <a:br>
              <a:rPr lang="pt-PT" sz="2000" dirty="0"/>
            </a:br>
            <a:br>
              <a:rPr lang="pt-PT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85499" y="1308539"/>
            <a:ext cx="8915400" cy="497634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pt-PT" sz="2000" dirty="0">
              <a:hlinkClick r:id="rId3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2000" dirty="0">
              <a:hlinkClick r:id="rId3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2000" dirty="0">
              <a:solidFill>
                <a:srgbClr val="4C4C4E"/>
              </a:solidFill>
              <a:latin typeface="Gotham SSm A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2000" dirty="0">
              <a:solidFill>
                <a:srgbClr val="4C4C4E"/>
              </a:solidFill>
              <a:latin typeface="Gotham SSm A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2000" dirty="0">
              <a:solidFill>
                <a:srgbClr val="4C4C4E"/>
              </a:solidFill>
              <a:latin typeface="Gotham SSm A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pt-PT" sz="2000" dirty="0">
                <a:hlinkClick r:id="rId3"/>
              </a:rPr>
              <a:t>https://bfi.uchicago.edu/about/legacy/</a:t>
            </a:r>
            <a:endParaRPr lang="pt-PT" sz="20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b="1" dirty="0"/>
              <a:t>Fundado em junho de 2011</a:t>
            </a:r>
            <a:r>
              <a:rPr lang="pt-PT" sz="2400" dirty="0"/>
              <a:t>, fruto da fusão do </a:t>
            </a:r>
            <a:r>
              <a:rPr lang="pt-PT" sz="2400" dirty="0" err="1"/>
              <a:t>Friedman</a:t>
            </a:r>
            <a:r>
              <a:rPr lang="pt-PT" sz="2400" dirty="0"/>
              <a:t> </a:t>
            </a:r>
            <a:r>
              <a:rPr lang="pt-PT" sz="2400" dirty="0" err="1"/>
              <a:t>Institute</a:t>
            </a:r>
            <a:r>
              <a:rPr lang="pt-PT" sz="2400" dirty="0"/>
              <a:t> e do Becker </a:t>
            </a:r>
            <a:r>
              <a:rPr lang="pt-PT" sz="2400" dirty="0" err="1"/>
              <a:t>Center</a:t>
            </a:r>
            <a:r>
              <a:rPr lang="pt-PT" sz="2400" dirty="0"/>
              <a:t> </a:t>
            </a:r>
            <a:r>
              <a:rPr lang="pt-PT" sz="2400" dirty="0" err="1"/>
              <a:t>on</a:t>
            </a:r>
            <a:r>
              <a:rPr lang="pt-PT" sz="2400" dirty="0"/>
              <a:t> Chicago Price </a:t>
            </a:r>
            <a:r>
              <a:rPr lang="pt-PT" sz="2400" dirty="0" err="1"/>
              <a:t>Theory</a:t>
            </a:r>
            <a:r>
              <a:rPr lang="pt-PT" sz="2400" dirty="0"/>
              <a:t>. 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PT" sz="2400" b="1" dirty="0"/>
              <a:t>Objetivo: </a:t>
            </a:r>
            <a:r>
              <a:rPr lang="pt-PT" sz="2400" dirty="0"/>
              <a:t>homenagear Milton </a:t>
            </a:r>
            <a:r>
              <a:rPr lang="pt-PT" sz="2400" dirty="0" err="1"/>
              <a:t>Friedman</a:t>
            </a:r>
            <a:r>
              <a:rPr lang="pt-PT" sz="2400" dirty="0"/>
              <a:t> e o seu aluno e colega </a:t>
            </a:r>
            <a:r>
              <a:rPr lang="pt-PT" sz="2400" dirty="0" err="1"/>
              <a:t>Gary</a:t>
            </a:r>
            <a:r>
              <a:rPr lang="pt-PT" sz="2400" dirty="0"/>
              <a:t> Becker, que se tornaram ícones da economia. </a:t>
            </a:r>
            <a:endParaRPr lang="pt-PT" sz="2400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t-PT" sz="2000" dirty="0">
              <a:hlinkClick r:id="rId3"/>
            </a:endParaRP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515BB8D-B060-45B8-8B71-6010D988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53447-45CD-47B3-982A-0F4CA5B167CE}" type="slidenum">
              <a:rPr lang="pt-PT" smtClean="0"/>
              <a:pPr/>
              <a:t>9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12A1-A6C3-4C05-986E-C06CA032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836" y="35552"/>
            <a:ext cx="2175060" cy="104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47FDB6EC-B701-446F-ADD6-9E1C8B15002B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43200" y="1779467"/>
            <a:ext cx="3352800" cy="75247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A62165C-5EEF-4EC0-8833-BBA549F23B9A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05626" y="1432615"/>
            <a:ext cx="404812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954295"/>
      </p:ext>
    </p:extLst>
  </p:cSld>
  <p:clrMapOvr>
    <a:masterClrMapping/>
  </p:clrMapOvr>
</p:sld>
</file>

<file path=ppt/theme/theme1.xml><?xml version="1.0" encoding="utf-8"?>
<a:theme xmlns:a="http://schemas.openxmlformats.org/drawingml/2006/main" name="Haste">
  <a:themeElements>
    <a:clrScheme name="Hast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Hast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t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819</TotalTime>
  <Words>605</Words>
  <Application>Microsoft Office PowerPoint</Application>
  <PresentationFormat>Ecrã Panorâmico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Gotham SSm A</vt:lpstr>
      <vt:lpstr>Wingdings</vt:lpstr>
      <vt:lpstr>Wingdings 3</vt:lpstr>
      <vt:lpstr>Haste</vt:lpstr>
      <vt:lpstr> Mestrado em Ensino de Economia e Contabilidade</vt:lpstr>
      <vt:lpstr>Biografia    </vt:lpstr>
      <vt:lpstr>Biografia    </vt:lpstr>
      <vt:lpstr>Contributos relevantes para o pensamento económico    </vt:lpstr>
      <vt:lpstr>Contributos fundamentais para o  pensamento económico    </vt:lpstr>
      <vt:lpstr>Bibliografia fundamental do economista    </vt:lpstr>
      <vt:lpstr>Entrega do Prémio Nobel            In: http://g1.globo.com/economia/noticia/2014/05/gary-becker-premio-nobel-de-economia-em-1992-nos-eua.html </vt:lpstr>
      <vt:lpstr>Limitações da Teoria do Capital Humano    </vt:lpstr>
      <vt:lpstr>Legado    </vt:lpstr>
      <vt:lpstr>Referências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Mestrado em Ensino de Economia e Contabilidade</dc:title>
  <dc:creator>Bruna Pereira</dc:creator>
  <cp:lastModifiedBy>Sandra Mota</cp:lastModifiedBy>
  <cp:revision>330</cp:revision>
  <dcterms:created xsi:type="dcterms:W3CDTF">2018-10-10T07:16:28Z</dcterms:created>
  <dcterms:modified xsi:type="dcterms:W3CDTF">2019-12-07T23:45:20Z</dcterms:modified>
</cp:coreProperties>
</file>